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3"/>
    <p:sldId id="1141" r:id="rId4"/>
    <p:sldId id="1142" r:id="rId5"/>
    <p:sldId id="1143" r:id="rId6"/>
    <p:sldId id="1145" r:id="rId7"/>
    <p:sldId id="1146" r:id="rId8"/>
    <p:sldId id="1147" r:id="rId9"/>
    <p:sldId id="1148" r:id="rId10"/>
    <p:sldId id="1149" r:id="rId11"/>
    <p:sldId id="1157" r:id="rId12"/>
    <p:sldId id="1150" r:id="rId13"/>
    <p:sldId id="1151" r:id="rId14"/>
    <p:sldId id="1152" r:id="rId15"/>
    <p:sldId id="1154" r:id="rId16"/>
    <p:sldId id="1155" r:id="rId1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98" y="114"/>
      </p:cViewPr>
      <p:guideLst>
        <p:guide orient="horz" pos="212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26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34076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第十四章  内能的利用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636912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母题变式提优（一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en-US" altLang="zh-CN" sz="4800" b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有关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热量</a:t>
            </a:r>
            <a:r>
              <a:rPr lang="zh-CN" altLang="en-US" sz="4800" b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热效率的综合计算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862322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考查吸放热公式以及热平衡方程的应用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熟练掌握相关公式、明确物理过程是解题的关键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知道水的质量、比热容、初温和末温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可求出水吸收的热量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不计热量损失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金属块放出的热量等于水吸收的热量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可求出金属块的初温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即为火焰中心的温度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844824"/>
            <a:ext cx="2254058" cy="581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655338"/>
                <a:ext cx="11485848" cy="149374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对于热效率的相关计算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要先确定热能转换装置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明确其有效输出能量与输入的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能量</a:t>
                </a:r>
                <a:endParaRPr lang="en-US" altLang="zh-CN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分别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是多少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其一般公式为热效率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有效输出能量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输入的能量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655338"/>
                <a:ext cx="11485848" cy="1493742"/>
              </a:xfrm>
              <a:blipFill rotWithShape="1">
                <a:blip r:embed="rId1"/>
                <a:stretch>
                  <a:fillRect l="-2" t="-27" r="1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861509"/>
            <a:ext cx="7156274" cy="804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8830696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江苏苏州吴江区期中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自嗨锅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成为当下一种时尚快餐，很受年轻人喜爱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现用它里面的发热包将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加热至沸腾（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个标准大气压下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J/kg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）此加热过程中，提供给水的热量至少为多少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7.jpg" descr="id:21474957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551590" y="1077875"/>
            <a:ext cx="2160240" cy="25150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11630" y="3670163"/>
            <a:ext cx="1576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576468" y="3742910"/>
            <a:ext cx="16738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/>
              <a:t>1.68</a:t>
            </a:r>
            <a:r>
              <a:rPr lang="en-US" altLang="zh-CN" sz="24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mtClean="0"/>
              <a:t>10</a:t>
            </a:r>
            <a:r>
              <a:rPr lang="en-US" altLang="zh-CN" sz="2400" baseline="30000" smtClean="0"/>
              <a:t>5</a:t>
            </a:r>
            <a:r>
              <a:rPr lang="en-US" altLang="zh-CN" sz="2400" smtClean="0"/>
              <a:t> </a:t>
            </a:r>
            <a:r>
              <a:rPr lang="en-US" altLang="zh-CN" sz="2400"/>
              <a:t>J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26696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个标准大气压下，水的沸点是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，水的质量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kg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，水吸收的热量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kg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495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）改用酒精灯加热，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的水也从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吸热升温至沸腾，共消耗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酒精，其完全燃烧放出的热量为多少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7.jpg" descr="id:21474957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557218" y="1881607"/>
            <a:ext cx="2160240" cy="25150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17258" y="4473895"/>
            <a:ext cx="1576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403985" y="2250273"/>
            <a:ext cx="1289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6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5</a:t>
            </a:r>
            <a:r>
              <a:rPr lang="en-US" altLang="zh-CN" sz="2400"/>
              <a:t> J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2783023"/>
            <a:ext cx="91907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酒精完全燃烧放出的热量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乙醇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kg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843075"/>
            <a:ext cx="106308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）上述（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）中酒精灯的效率为多少？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6468" y="4348463"/>
            <a:ext cx="801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28</a:t>
            </a:r>
            <a:r>
              <a:rPr lang="zh-CN" altLang="zh-CN" sz="2400">
                <a:cs typeface="Times New Roman" panose="02020603050405020304" pitchFamily="18" charset="0"/>
              </a:rPr>
              <a:t>％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内容占位符 3"/>
              <p:cNvSpPr txBox="1"/>
              <p:nvPr/>
            </p:nvSpPr>
            <p:spPr bwMode="auto">
              <a:xfrm>
                <a:off x="360854" y="4840894"/>
                <a:ext cx="10630896" cy="748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上述（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）中酒精灯的效率为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68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840894"/>
                <a:ext cx="10630896" cy="748346"/>
              </a:xfrm>
              <a:prstGeom prst="rect">
                <a:avLst/>
              </a:prstGeom>
              <a:blipFill rotWithShape="1">
                <a:blip r:embed="rId2"/>
                <a:stretch>
                  <a:fillRect l="-2" t="-39" r="5" b="-3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22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子题练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思维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某汽车在水平地面上以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m/s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的速度匀速直线行驶，行驶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 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汽车发动机产生的牵引力所做的功为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，消耗汽油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假设汽油在发动机气缸内完全燃烧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汽油热值取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J/kg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N/kg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针对这一过程，求：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）汽车行驶的路程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878916"/>
            <a:ext cx="1324797" cy="455399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9122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1.5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3"/>
              <p:cNvSpPr txBox="1"/>
              <p:nvPr/>
            </p:nvSpPr>
            <p:spPr bwMode="auto">
              <a:xfrm>
                <a:off x="360854" y="4498677"/>
                <a:ext cx="11485848" cy="586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得，汽车行驶的路程为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 m/s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1.5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498677"/>
                <a:ext cx="11485848" cy="586507"/>
              </a:xfrm>
              <a:prstGeom prst="rect">
                <a:avLst/>
              </a:prstGeom>
              <a:blipFill rotWithShape="1">
                <a:blip r:embed="rId2"/>
                <a:stretch>
                  <a:fillRect l="-2" t="-5254" r="1" b="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）汽车受到的阻力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43192" y="162132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4"/>
              <p:cNvSpPr txBox="1"/>
              <p:nvPr/>
            </p:nvSpPr>
            <p:spPr bwMode="auto">
              <a:xfrm>
                <a:off x="360854" y="2109629"/>
                <a:ext cx="11485848" cy="1278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因为汽车匀速直线行驶，所以受到的阻力和牵引力是一对平衡力，汽车受到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阻力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m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N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109629"/>
                <a:ext cx="11485848" cy="1278107"/>
              </a:xfrm>
              <a:prstGeom prst="rect">
                <a:avLst/>
              </a:prstGeom>
              <a:blipFill rotWithShape="1">
                <a:blip r:embed="rId1"/>
                <a:stretch>
                  <a:fillRect l="-2" t="-12" r="1" b="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/>
          <p:nvPr/>
        </p:nvSpPr>
        <p:spPr bwMode="auto">
          <a:xfrm>
            <a:off x="360854" y="336568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）汽车发动机的效率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5094" y="3842191"/>
            <a:ext cx="801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60</a:t>
            </a:r>
            <a:r>
              <a:rPr lang="zh-CN" altLang="zh-CN" sz="2400">
                <a:cs typeface="Times New Roman" panose="02020603050405020304" pitchFamily="18" charset="0"/>
              </a:rPr>
              <a:t>％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5"/>
              <p:cNvSpPr txBox="1"/>
              <p:nvPr/>
            </p:nvSpPr>
            <p:spPr bwMode="auto">
              <a:xfrm>
                <a:off x="360854" y="4321357"/>
                <a:ext cx="11485848" cy="1384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汽油完全燃烧放出的热量为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kg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汽车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发动机的效率为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321357"/>
                <a:ext cx="11485848" cy="1384353"/>
              </a:xfrm>
              <a:prstGeom prst="rect">
                <a:avLst/>
              </a:prstGeom>
              <a:blipFill rotWithShape="1">
                <a:blip r:embed="rId2"/>
                <a:stretch>
                  <a:fillRect l="-2" t="-2215" r="1" b="-20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2093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对于热量的相关计算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一般是先明确物体的吸放热情况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然后根据物体的初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末温度确定温度的变化量再列出相关物体的吸收热量的公式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然后代入数值进行求解即可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计算时需要注意以下两点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物体吸热和放热的多少跟物体的比热容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物体的质量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以及温度的变化量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在热传递过程中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若不计热量损失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则温度高的物体放出的热量和温度低的物体吸收的热量相等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487" y="1552540"/>
            <a:ext cx="6263218" cy="792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802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特长生招生题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）晶体在熔化的过程中要吸收热量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物理学中把一定质量的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冰全部熔化为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的水吸收的热量与其质量的比值叫作冰的熔化热，用字母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现用一个热效率为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％的酒精炉加热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初温为－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的冰，当这些冰从开始熔化到全部熔化为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的水时，共燃烧了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的酒精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已知冰的比热容为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），酒精的热值为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J/kg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的冰温度从－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升高到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，需要吸收多少的热量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5346" y="4267034"/>
            <a:ext cx="151996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2.1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4</a:t>
            </a:r>
            <a:r>
              <a:rPr lang="en-US" altLang="zh-CN" sz="2400"/>
              <a:t> J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74895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的冰温度从－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升高到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需要吸收的热量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kg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×[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－（－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）这些冰从开始熔化到全部熔化为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的水，共吸收多少的热量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51818" y="12974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1.68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 txBox="1"/>
              <p:nvPr/>
            </p:nvSpPr>
            <p:spPr bwMode="auto">
              <a:xfrm>
                <a:off x="360854" y="1781442"/>
                <a:ext cx="11485848" cy="1856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 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酒精完全燃烧放出的热量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qm'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0.016 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4.8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％可得，冰熔化成水共吸收热量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4.8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35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1.68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781442"/>
                <a:ext cx="11485848" cy="1856342"/>
              </a:xfrm>
              <a:prstGeom prst="rect">
                <a:avLst/>
              </a:prstGeom>
              <a:blipFill rotWithShape="1">
                <a:blip r:embed="rId1"/>
                <a:stretch>
                  <a:fillRect l="-2" t="-1656" r="1" b="2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/>
          <p:nvPr/>
        </p:nvSpPr>
        <p:spPr bwMode="auto">
          <a:xfrm>
            <a:off x="360854" y="348075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）冰的熔化热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是多大？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51818" y="405497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3.36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/>
              <p:cNvSpPr txBox="1"/>
              <p:nvPr/>
            </p:nvSpPr>
            <p:spPr bwMode="auto">
              <a:xfrm>
                <a:off x="360854" y="4579462"/>
                <a:ext cx="11485848" cy="719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冰的熔化热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冰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</m:t>
                        </m:r>
                        <m:r>
                          <m:rPr>
                            <m:nor/>
                          </m:rPr>
                          <a:rPr lang="en-US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68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3.36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79462"/>
                <a:ext cx="11485848" cy="719364"/>
              </a:xfrm>
              <a:prstGeom prst="rect">
                <a:avLst/>
              </a:prstGeom>
              <a:blipFill rotWithShape="1">
                <a:blip r:embed="rId2"/>
                <a:stretch>
                  <a:fillRect l="-2" t="-4303" r="1" b="-18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子题练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思维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安徽淮北期中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）有一个具有加热功能的保温容器，如图甲所示，在该容器中加入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的水，加热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后停止加热，随后立即在容器中放入一个金属块，如图乙所示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水和金属块的温度变化情况如图丙所示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水的比热容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），金属块的比热容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412776"/>
            <a:ext cx="1342541" cy="437657"/>
          </a:xfrm>
          <a:prstGeom prst="rect">
            <a:avLst/>
          </a:prstGeom>
        </p:spPr>
      </p:pic>
      <p:pic>
        <p:nvPicPr>
          <p:cNvPr id="4" name="gyc46a.jpg" descr="id:21474957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92842" y="4265331"/>
            <a:ext cx="2880320" cy="1817965"/>
          </a:xfrm>
          <a:prstGeom prst="rect">
            <a:avLst/>
          </a:prstGeom>
        </p:spPr>
      </p:pic>
      <p:pic>
        <p:nvPicPr>
          <p:cNvPr id="5" name="gyc46b.jpg" descr="id:21474957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91238" y="3702713"/>
            <a:ext cx="2964408" cy="241013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655086" y="6021104"/>
            <a:ext cx="187743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（变式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611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）水在加热时吸收的热量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6a.jpg" descr="id:21474957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568818" y="1904982"/>
            <a:ext cx="2880320" cy="1817965"/>
          </a:xfrm>
          <a:prstGeom prst="rect">
            <a:avLst/>
          </a:prstGeom>
        </p:spPr>
      </p:pic>
      <p:pic>
        <p:nvPicPr>
          <p:cNvPr id="4" name="gyc46b.jpg" descr="id:21474957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67214" y="1342364"/>
            <a:ext cx="2964408" cy="24101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31062" y="3660755"/>
            <a:ext cx="187743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（变式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1501530"/>
            <a:ext cx="1673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/>
              <a:t>5.04</a:t>
            </a:r>
            <a:r>
              <a:rPr lang="en-US" altLang="zh-CN" sz="2400" b="0" dirty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dirty="0"/>
              <a:t>10</a:t>
            </a:r>
            <a:r>
              <a:rPr lang="en-US" altLang="zh-CN" sz="2400" b="0" baseline="30000" dirty="0"/>
              <a:t>5</a:t>
            </a:r>
            <a:r>
              <a:rPr lang="en-US" altLang="zh-CN" sz="2400" b="0" dirty="0"/>
              <a:t> J</a:t>
            </a:r>
            <a:endParaRPr lang="zh-CN" altLang="en-US" b="0" dirty="0"/>
          </a:p>
        </p:txBody>
      </p:sp>
      <p:sp>
        <p:nvSpPr>
          <p:cNvPr id="7" name="内容占位符 7"/>
          <p:cNvSpPr txBox="1"/>
          <p:nvPr/>
        </p:nvSpPr>
        <p:spPr bwMode="auto">
          <a:xfrm>
            <a:off x="360854" y="430172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由题图丙可知，水在加热时温度由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升高到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，则水在加热时吸收的热量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kg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5.04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）金属块的质量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不计热量损失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46a.jpg" descr="id:21474957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21538" y="1494603"/>
            <a:ext cx="2446268" cy="1544005"/>
          </a:xfrm>
          <a:prstGeom prst="rect">
            <a:avLst/>
          </a:prstGeom>
        </p:spPr>
      </p:pic>
      <p:pic>
        <p:nvPicPr>
          <p:cNvPr id="4" name="gyc46b.jpg" descr="id:21474957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01858" y="1117243"/>
            <a:ext cx="2517684" cy="20469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19142" y="3051524"/>
            <a:ext cx="187743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（变式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9216" y="1387817"/>
            <a:ext cx="894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20 kg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8"/>
              <p:cNvSpPr txBox="1"/>
              <p:nvPr/>
            </p:nvSpPr>
            <p:spPr bwMode="auto">
              <a:xfrm>
                <a:off x="360854" y="3627772"/>
                <a:ext cx="11485848" cy="3044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由题图丙可知，从加入金属块到温度稳定时，水的温度从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下降为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，金属块的温度由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升高为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该过程中水放出的热量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放水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J/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kg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2.52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，不计热量损失，金属块吸收的热量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吸金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放水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2.52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可知，金属块的质量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吸金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金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金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52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63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kg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627772"/>
                <a:ext cx="11485848" cy="3044167"/>
              </a:xfrm>
              <a:prstGeom prst="rect">
                <a:avLst/>
              </a:prstGeom>
              <a:blipFill rotWithShape="1">
                <a:blip r:embed="rId3"/>
                <a:stretch>
                  <a:fillRect l="-2" t="-1" r="1" b="-27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3412"/>
            <a:ext cx="11485848" cy="2862322"/>
          </a:xfrm>
        </p:spPr>
        <p:txBody>
          <a:bodyPr/>
          <a:lstStyle/>
          <a:p>
            <a:pPr indent="1431925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可以测量天然气灶火焰中心的温度，操作如下，把一枚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的金属块放在火焰中心加热足够长的时间后，立即投入盛有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水的绝热容器中，水温最高升到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若已知水的比热容为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），金属块的比热容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），不计热量损失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）水吸收的热量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90" y="1286012"/>
            <a:ext cx="1360284" cy="4494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9021" y="3806292"/>
            <a:ext cx="167385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5.04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4</a:t>
            </a:r>
            <a:r>
              <a:rPr lang="en-US" altLang="zh-CN" sz="2400"/>
              <a:t> J</a:t>
            </a:r>
            <a:endParaRPr lang="zh-CN" altLang="en-US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431690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水的质量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kg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，水吸收的热量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J/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kg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5.04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）火焰中心的温度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5346" y="1779947"/>
            <a:ext cx="103265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752 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0"/>
              <p:cNvSpPr txBox="1"/>
              <p:nvPr/>
            </p:nvSpPr>
            <p:spPr bwMode="auto">
              <a:xfrm>
                <a:off x="360854" y="2269261"/>
                <a:ext cx="11485848" cy="2971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不计热量损失，金属块放出的热量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5.04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，达到热平衡后，金属块的温度与水的温度相同，金属块的质量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金属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150 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0.15 kg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eaLnBrk="1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）可知，金属块的初温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放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金属</m:t>
                        </m:r>
                        <m:r>
                          <m:rPr>
                            <m:nor/>
                          </m:rPr>
                          <a:rPr lang="zh-CN" altLang="zh-CN" sz="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金属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04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kg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752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</a:pP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金属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块放在火焰中心加热足够长的时间后，金属块的温度与火焰中心的温度相同，所以火焰中心的温度为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752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269261"/>
                <a:ext cx="11485848" cy="2971776"/>
              </a:xfrm>
              <a:prstGeom prst="rect">
                <a:avLst/>
              </a:prstGeom>
              <a:blipFill rotWithShape="1">
                <a:blip r:embed="rId1"/>
                <a:stretch>
                  <a:fillRect l="-2" t="-1039" r="1" b="1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3097</Words>
  <Application>WPS 演示</Application>
  <PresentationFormat>自定义</PresentationFormat>
  <Paragraphs>116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Cambria Math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459</cp:revision>
  <dcterms:created xsi:type="dcterms:W3CDTF">2020-11-06T05:24:00Z</dcterms:created>
  <dcterms:modified xsi:type="dcterms:W3CDTF">2025-09-16T01:23:09Z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36ED4175BE08444FBA0E843C61680A37_12</vt:lpwstr>
  </property>
</Properties>
</file>